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8" r:id="rId3"/>
    <p:sldMasterId id="2147483700" r:id="rId4"/>
    <p:sldMasterId id="2147483712" r:id="rId5"/>
    <p:sldMasterId id="2147483724" r:id="rId6"/>
  </p:sldMasterIdLst>
  <p:sldIdLst>
    <p:sldId id="256" r:id="rId7"/>
    <p:sldId id="301" r:id="rId8"/>
    <p:sldId id="262" r:id="rId9"/>
    <p:sldId id="306" r:id="rId10"/>
    <p:sldId id="305" r:id="rId11"/>
    <p:sldId id="259" r:id="rId12"/>
    <p:sldId id="266" r:id="rId13"/>
    <p:sldId id="267" r:id="rId14"/>
    <p:sldId id="270" r:id="rId15"/>
    <p:sldId id="271" r:id="rId16"/>
    <p:sldId id="272" r:id="rId17"/>
    <p:sldId id="273" r:id="rId18"/>
    <p:sldId id="269" r:id="rId19"/>
    <p:sldId id="264" r:id="rId20"/>
    <p:sldId id="274" r:id="rId21"/>
    <p:sldId id="275" r:id="rId22"/>
    <p:sldId id="276" r:id="rId23"/>
    <p:sldId id="310" r:id="rId24"/>
    <p:sldId id="277" r:id="rId25"/>
    <p:sldId id="311" r:id="rId26"/>
    <p:sldId id="312" r:id="rId27"/>
    <p:sldId id="279" r:id="rId28"/>
    <p:sldId id="280" r:id="rId29"/>
    <p:sldId id="281" r:id="rId30"/>
    <p:sldId id="282" r:id="rId31"/>
    <p:sldId id="285" r:id="rId32"/>
    <p:sldId id="313" r:id="rId33"/>
    <p:sldId id="286" r:id="rId34"/>
    <p:sldId id="287" r:id="rId35"/>
    <p:sldId id="288" r:id="rId36"/>
    <p:sldId id="289" r:id="rId37"/>
    <p:sldId id="304" r:id="rId38"/>
    <p:sldId id="314" r:id="rId39"/>
    <p:sldId id="302" r:id="rId4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BA5"/>
    <a:srgbClr val="6E558D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E34E-9C72-487F-B97D-96C7A07A5F27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1201D-5272-4571-86F9-CF40373C6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6904C-F5ED-4900-A5AF-DD66228FA442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0AD56-8265-490E-BB58-3C502C2DA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6DC8-EF53-4284-92A3-F0A23E855281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248A0-767B-4DB7-A8A0-456C1A546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D685-79A4-40A6-8D56-7C44DD426703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F81BF-692A-4822-A8EA-94EC34C13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4A09D-7416-45D0-95C9-168469AD119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71C9-1F7B-4939-A1EF-B26633C5A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686F-3AC0-42CA-82E0-C9651D9AD421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85E9-7FBA-434F-81AA-B55A6150F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B7E37-1EC6-4F76-9FDC-84DA751A541E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152B-13B1-4117-B321-49F597D5A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BA6E-C6AF-42B4-8E8F-BD45C0AFB6ED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5B381-CCEC-4BD5-AB4F-160DE6FAF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4E38D-003E-4A0D-8332-36495FB45E3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6F5AA-1F42-4AF2-A6CE-8D6EFEB21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2D288-0B30-42ED-A965-D9E5AAC86F24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B5F22-4419-4C39-925E-C22FF6CEE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26C3-82F1-479B-B460-C773DAE00CD8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5CA9-D065-4814-8EE5-F6291A730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A355-C756-47D0-8A85-744C5ED428C2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2ABD2-636D-4FA7-8CA3-DA2FC7ED7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0E546-85BE-40A6-84B6-04D02BEC0C85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87CB-CD21-4061-8E7F-9AD118F65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D889-CB0B-4DA4-9B5C-E9F1DB2BAC1E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04BA-470A-4BC7-BDFE-F144C9DF5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4A36-B97F-4837-AA41-13BF0542C8A6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B8EC-9382-4F9E-8397-84B1F49BA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749BE-996B-4F71-9F88-A587FFE2092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4C371-3C3C-4541-A0C2-6D65AC05C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F6C3-6A0D-4641-AC9C-8090863FF284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2C334-8866-410D-B0FC-EB730CF70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4144-00AC-499C-A93F-CCDCF1C13879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D2D9F-C4BA-4467-BD2E-063DF74A3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7606A-AAC7-4075-8E24-3B2684178807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1B1B-EBC2-49E6-AE13-FB8A89DA2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80832-E519-4E2C-9731-42389459095F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5805-4DFD-4261-AC1C-956480872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E72E2-4E8C-4C80-84E4-43586DF50B5C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65670-603E-4366-B4A7-D0088EADE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917A-1ED8-4842-9661-3C54BAA53CD9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BE53-E968-4498-A7EE-CC5FA3D8C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A8372-10FF-4B69-84AF-8DFEA2CCF1FE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6A7A3-171D-48F3-88B5-2E7A559FA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882B6-5147-4A29-ACA1-17343BCE04C4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FA84-F69C-4DED-AB5D-169F79A14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30246-C26E-436A-8C1E-64CF921D8955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9A7D-679D-4048-BB6A-863E68101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52777-191C-4EF9-BBF6-3E327E0BC368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56C78-9395-410C-A370-8838BBD04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75FDB-A4A6-4DAA-B75B-69424179EC52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CF04A-3B07-4BD1-822A-1BB8933BD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3A1D-FE6B-4CEC-998A-D303CD054A46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8DA88-680D-4F8A-9CB7-68D64A394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0103-21D9-4F8E-A407-3C986DBC05C9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B058D-0D72-4B4B-A72D-6EE156A73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725CB-E8A9-458A-8462-660F9F025DC1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1EFB-7976-4CDA-88F0-DC0DC9441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5294-CE19-41E6-BE8C-DC9F488739C1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E7655-DECC-455B-B545-068181F7A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D8EB8-F0A4-448A-98F1-3AD73C75E45A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A97D6-3A3F-4C5A-B90C-AF9838E81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2EBB-FEB6-4ECB-8F41-9213677DB63C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CDAAF-730E-46A7-84EC-F05487461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C58D-587F-4674-A551-6D750FC8942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184A2-4ECF-4AEA-B038-6BF1CA641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B9D0-8989-428F-A9EB-43E93E391BD8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979F-8D3F-4A54-9713-3B40BFDD9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63B40-B75C-49E7-B889-3E29932311B8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3E24E-754D-400E-BD66-DFBE9E320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68C1-A2A5-4BC6-ABBF-ED556A263A9C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05CDA-4BD5-4392-8182-47689C392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EB17A-262E-4C7B-A203-294B7551033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CC8E-AD00-4988-B75F-213404F27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A3F7-B891-4276-A37C-E79E5492E666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DC1D-899C-44D9-890C-D2D529FC8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0ED0-8EA9-48AA-8C19-DFB0C8AEEBBE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F17FA-40BB-4C30-B3E9-7F3566E8B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DB6A-CC87-4740-A73D-C01FB2322392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8E30-3D24-47B6-A39E-589BAB05E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11697-5962-4545-B3D9-012DC637EEF1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945BB-3609-4246-AB82-873FB98F6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29022-D326-4874-A32D-8C85A0D0206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75BF-EDB7-4100-A888-C8863251E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00D8-3A7F-4F82-B46F-DB986DF8EE7E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597EE-72CE-42F4-9485-78079D54B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593C9-392D-4192-ABA7-3676FE5390E6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EDA62-D0FB-452C-A8D7-2C5955550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67A7C-BEAC-41B1-9008-85CC4FB7A4B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F92B4-69AC-4B1B-9670-411F112E1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4BB3C-76FF-4FE2-BB48-B81C2E6527A7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670B2-E33E-46CC-9121-9840BC5BE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72B1-49E3-4D37-A2A7-8A703E145055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468B5-BFA2-4F0C-BDC5-32682C51A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FAED-3A21-4AE1-9E9E-9EA73A5A947F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66FD-6DC1-43BB-8D61-D730F4183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364E8-C6E6-4313-B21E-F861A2BC9837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D931E-0706-4A15-9F25-9037E36DE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54CC3-42F9-448D-94BD-79679B471D4A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B1D9B-C733-4234-9014-492E44EA7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E8C6B-91A3-488B-94DE-B9033F697E4D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D425E-EBED-408B-89D9-90C71CB0C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FA2F-6115-48DB-82A9-8F646941F677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1B5E-FDE7-4193-AB0A-2466E1C8F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13AC2-941D-4C2B-A43D-A1E50A005CEF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603F-B94B-4D7C-A115-A771F44ED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6C98-3AF9-4A99-B771-D8ADF15A0F67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75243-D7F8-44B2-8DE9-BA8F8A671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B049-1994-4C2F-8260-334077E2F179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2A2D-88EE-4916-BC11-4F1FA4A37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8093-7009-42DD-868E-CEEAEDA9F151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D628-1287-4E35-9C66-B6B81D401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29A0-0A7D-46C0-BF38-B14B4BE5D058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F348-F641-47D9-BCA4-B61953ADC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83B45-28F2-468E-8449-7FC41EE4444F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6B97C-AD74-4F0C-8CE0-602A4054D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EBDA-082B-4763-8841-1ECFDD890024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71271-AD13-4E8C-B8DA-84DC46DA4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5AE54-B444-4D31-9E62-43BC142C706C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10D19-1F1F-43BC-93CC-920B2DF58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3680-3945-4F90-9998-FB2575E26719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C2862-A332-4787-BF32-06CDAF490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BFD41-AEFB-4252-9D6E-D77AFB970E4C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7F44D-1AA0-477D-8B78-5BDF89019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E2B4-7DD6-44E1-BE59-3B145ECBB503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0FF7F-34DA-4635-93D8-4155ECBC7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4408-0A54-4034-BDCA-7C271AEAEFB6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0542E-3CB2-4B76-927C-39C1B6521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0942-CC97-4CC5-A2D3-DE891F94F86B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AE0B5-43E6-470C-8A19-41E10A634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4C30-547C-42BA-B87F-73DDE3EA9924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536F5-8777-4A22-BE14-EA9A8BB1E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F98F-A1A9-4C0F-B515-212A31E56E5E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2DB9-6BDE-4464-AE40-01FAABCA5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B484-E84C-4240-A730-7066C184CE68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AAA9-514B-47C8-B7BA-DF6B339CB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68B9-89FF-44E8-A34D-4B68ECE82E73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D63CF-CDF7-433F-8AAC-A72318F38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8D4691-BD28-46A2-BEB5-CFAD15D00825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575734-CA8A-4882-9268-F69DEB05D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46" r:id="rId2"/>
    <p:sldLayoutId id="2147483807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808" r:id="rId13"/>
    <p:sldLayoutId id="2147483756" r:id="rId14"/>
    <p:sldLayoutId id="214748375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97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CF55A80-A01A-4DEA-93E1-5D951613F48D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5B4F3BD-7FA5-4CD6-897F-C21421113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766" r:id="rId2"/>
    <p:sldLayoutId id="2147483813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814" r:id="rId9"/>
    <p:sldLayoutId id="2147483772" r:id="rId10"/>
    <p:sldLayoutId id="214748377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9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2B4D3B8-FE60-4DF5-BD86-0663A9B26F49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B6F6A80-2F05-4389-90FA-40B7D8EA2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774" r:id="rId2"/>
    <p:sldLayoutId id="2147483816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817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42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489A47-C42F-41D7-A6AF-577FEC0AEBF0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D8FC08A-773B-48F4-8B33-B167855CB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782" r:id="rId2"/>
    <p:sldLayoutId id="2147483819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820" r:id="rId9"/>
    <p:sldLayoutId id="2147483788" r:id="rId10"/>
    <p:sldLayoutId id="214748378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65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D8E64F2-E8EF-442D-8AB1-C84A3187FF4F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D341B41-C070-4DDC-82D4-286868114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790" r:id="rId2"/>
    <p:sldLayoutId id="2147483822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823" r:id="rId9"/>
    <p:sldLayoutId id="2147483796" r:id="rId10"/>
    <p:sldLayoutId id="214748379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88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86D845F-9D2A-4B04-A0E8-14D19D599BA3}" type="datetimeFigureOut">
              <a:rPr lang="ru-RU"/>
              <a:pPr>
                <a:defRPr/>
              </a:pPr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344994B-912E-4449-A0F3-07BED6512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798" r:id="rId2"/>
    <p:sldLayoutId id="2147483825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26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250" y="836613"/>
            <a:ext cx="6913563" cy="18002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6000" dirty="0">
              <a:solidFill>
                <a:schemeClr val="accent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1138" name="Прямоугольник 4"/>
          <p:cNvSpPr>
            <a:spLocks noChangeArrowheads="1"/>
          </p:cNvSpPr>
          <p:nvPr/>
        </p:nvSpPr>
        <p:spPr bwMode="auto">
          <a:xfrm>
            <a:off x="3059112" y="1736725"/>
            <a:ext cx="5743575" cy="203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latin typeface="Times New Roman"/>
                <a:ea typeface="Times New Roman"/>
              </a:rPr>
              <a:t>«Индивидуальный образовательный маршрут как инструмент профессионального становления педагога»</a:t>
            </a:r>
            <a:endParaRPr lang="ru-RU" sz="2800" b="1" dirty="0">
              <a:latin typeface="Times New Roman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53937" b="10759"/>
          <a:stretch/>
        </p:blipFill>
        <p:spPr bwMode="auto">
          <a:xfrm>
            <a:off x="5499398" y="165100"/>
            <a:ext cx="3168352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Прямоугольник 3"/>
          <p:cNvSpPr>
            <a:spLocks noChangeArrowheads="1"/>
          </p:cNvSpPr>
          <p:nvPr/>
        </p:nvSpPr>
        <p:spPr bwMode="auto">
          <a:xfrm>
            <a:off x="900113" y="476250"/>
            <a:ext cx="70564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 индивидуального маршрута</a:t>
            </a: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  <a:p>
            <a:pPr marL="539750"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профессионального развития   педагога</a:t>
            </a: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0113" y="1700213"/>
            <a:ext cx="7416800" cy="4694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038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Пояснительная записка</a:t>
            </a:r>
          </a:p>
          <a:p>
            <a:pPr marL="54038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 (</a:t>
            </a:r>
            <a:r>
              <a:rPr lang="ru-RU" sz="2000" b="1" i="1" dirty="0">
                <a:latin typeface="+mn-lt"/>
                <a:ea typeface="Times New Roman"/>
                <a:cs typeface="Arial"/>
              </a:rPr>
              <a:t>анализ ситуации, выделение проблемы</a:t>
            </a:r>
            <a:r>
              <a:rPr lang="ru-RU" b="1" i="1" dirty="0">
                <a:latin typeface="+mn-lt"/>
                <a:ea typeface="Times New Roman"/>
                <a:cs typeface="Arial"/>
              </a:rPr>
              <a:t>)</a:t>
            </a:r>
            <a:endParaRPr lang="ru-RU" sz="1600" dirty="0">
              <a:latin typeface="Calibri"/>
              <a:ea typeface="Times New Roman"/>
              <a:cs typeface="Arial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•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Методическая тема школы</a:t>
            </a:r>
            <a:endParaRPr lang="ru-RU" sz="1600" dirty="0">
              <a:latin typeface="Calibri"/>
              <a:ea typeface="Times New Roman"/>
              <a:cs typeface="Arial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•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Тема работы МО</a:t>
            </a:r>
            <a:endParaRPr lang="ru-RU" sz="1600" dirty="0">
              <a:latin typeface="Calibri"/>
              <a:ea typeface="Times New Roman"/>
              <a:cs typeface="Arial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•"/>
              <a:tabLst>
                <a:tab pos="457200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Индивидуальная тема по самообразованию</a:t>
            </a:r>
            <a:endParaRPr lang="ru-RU" sz="1600" b="1" dirty="0">
              <a:latin typeface="Calibri"/>
              <a:ea typeface="Times New Roman"/>
              <a:cs typeface="Arial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•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Цель                 </a:t>
            </a:r>
            <a:endParaRPr lang="ru-RU" sz="1600" dirty="0">
              <a:latin typeface="Calibri"/>
              <a:ea typeface="Times New Roman"/>
              <a:cs typeface="Arial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•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Задачи</a:t>
            </a:r>
            <a:endParaRPr lang="ru-RU" sz="1600" dirty="0">
              <a:latin typeface="Calibri"/>
              <a:ea typeface="Times New Roman"/>
              <a:cs typeface="Arial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•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Форма  самообразования </a:t>
            </a:r>
            <a:endParaRPr lang="ru-RU" sz="1600" dirty="0">
              <a:latin typeface="Calibri"/>
              <a:ea typeface="Times New Roman"/>
              <a:cs typeface="Arial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•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Предполагаемый  результат (для учителя, для обучающихся)</a:t>
            </a:r>
            <a:endParaRPr lang="ru-RU" sz="1600" dirty="0">
              <a:latin typeface="Calibri"/>
              <a:ea typeface="Times New Roman"/>
              <a:cs typeface="Arial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•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Сроки работы над проблемой</a:t>
            </a:r>
            <a:endParaRPr lang="ru-RU" sz="1600" dirty="0">
              <a:latin typeface="Calibri"/>
              <a:ea typeface="Times New Roman"/>
              <a:cs typeface="Arial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•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Форма  отчета о проделанной работе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6013" y="692150"/>
            <a:ext cx="7704137" cy="51165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9750" algn="just">
              <a:lnSpc>
                <a:spcPct val="115000"/>
              </a:lnSpc>
            </a:pPr>
            <a:r>
              <a:rPr lang="ru-RU" sz="2400" b="1">
                <a:latin typeface="Times New Roman" pitchFamily="18" charset="0"/>
                <a:ea typeface="Times New Roman" pitchFamily="18" charset="0"/>
                <a:cs typeface="Arial" charset="0"/>
              </a:rPr>
              <a:t>В  индивидуальном образовательном маршруте отражаются следующие направления  деятельности:  </a:t>
            </a:r>
          </a:p>
          <a:p>
            <a:pPr marL="539750" algn="just">
              <a:lnSpc>
                <a:spcPct val="115000"/>
              </a:lnSpc>
            </a:pPr>
            <a:endParaRPr lang="ru-RU" sz="2400" b="1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marL="539750" algn="just">
              <a:buFont typeface="Times New Roman" pitchFamily="18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профессиональное (предмет преподавания)</a:t>
            </a:r>
          </a:p>
          <a:p>
            <a:pPr marL="539750" algn="just">
              <a:buFont typeface="Times New Roman" pitchFamily="18" charset="0"/>
              <a:buChar char="•"/>
            </a:pPr>
            <a:endParaRPr lang="ru-RU" sz="2400">
              <a:latin typeface="Times New Roman" pitchFamily="18" charset="0"/>
            </a:endParaRPr>
          </a:p>
          <a:p>
            <a:pPr marL="539750" algn="just">
              <a:buFont typeface="Times New Roman" pitchFamily="18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психолого-педагогическое (ориентированное на учеников и родителей)</a:t>
            </a:r>
          </a:p>
          <a:p>
            <a:pPr marL="539750" algn="just">
              <a:buFont typeface="Times New Roman" pitchFamily="18" charset="0"/>
              <a:buChar char="•"/>
            </a:pPr>
            <a:endParaRPr lang="ru-RU" sz="2400">
              <a:latin typeface="Times New Roman" pitchFamily="18" charset="0"/>
            </a:endParaRPr>
          </a:p>
          <a:p>
            <a:pPr marL="539750" algn="just">
              <a:buFont typeface="Times New Roman" pitchFamily="18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методическое (педагогические технологии, формы, методы и приемы обучения)</a:t>
            </a:r>
          </a:p>
          <a:p>
            <a:pPr marL="539750" algn="just">
              <a:buFont typeface="Times New Roman" pitchFamily="18" charset="0"/>
              <a:buChar char="•"/>
            </a:pPr>
            <a:endParaRPr lang="ru-RU" sz="2400">
              <a:latin typeface="Times New Roman" pitchFamily="18" charset="0"/>
            </a:endParaRPr>
          </a:p>
          <a:p>
            <a:pPr marL="539750" algn="just">
              <a:buFont typeface="Times New Roman" pitchFamily="18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информационно-компьютерные технологи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Прямоугольник 1"/>
          <p:cNvSpPr>
            <a:spLocks noChangeArrowheads="1"/>
          </p:cNvSpPr>
          <p:nvPr/>
        </p:nvSpPr>
        <p:spPr bwMode="auto">
          <a:xfrm>
            <a:off x="2627313" y="620713"/>
            <a:ext cx="38242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>
              <a:lnSpc>
                <a:spcPct val="115000"/>
              </a:lnSpc>
            </a:pPr>
            <a:r>
              <a:rPr lang="ru-RU" sz="2400" b="1">
                <a:latin typeface="Times New Roman" pitchFamily="18" charset="0"/>
                <a:ea typeface="Times New Roman" pitchFamily="18" charset="0"/>
                <a:cs typeface="Arial" charset="0"/>
              </a:rPr>
              <a:t>Профессиональное</a:t>
            </a:r>
            <a:endParaRPr 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9330" name="Прямоугольник 3"/>
          <p:cNvSpPr>
            <a:spLocks noChangeArrowheads="1"/>
          </p:cNvSpPr>
          <p:nvPr/>
        </p:nvSpPr>
        <p:spPr bwMode="auto">
          <a:xfrm>
            <a:off x="760413" y="1138238"/>
            <a:ext cx="7920037" cy="548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>
              <a:lnSpc>
                <a:spcPct val="115000"/>
              </a:lnSpc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1. Изучение новых образовательных стандартов, нового УМК и учебников, уяснение их особенностей и требований.</a:t>
            </a:r>
            <a:endParaRPr lang="ru-RU" sz="1600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marL="539750">
              <a:lnSpc>
                <a:spcPct val="115000"/>
              </a:lnSpc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2. Разработка рабочих программ по своим предметам в соответствии требованиями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ФГОС и ФОП.</a:t>
            </a:r>
            <a:endParaRPr lang="ru-RU" sz="1600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marL="539750">
              <a:lnSpc>
                <a:spcPct val="115000"/>
              </a:lnSpc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3. Знакомство с новыми педагогическими технологиями через предметные издания и Интернет.</a:t>
            </a:r>
            <a:endParaRPr lang="ru-RU" sz="1600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marL="539750">
              <a:lnSpc>
                <a:spcPct val="115000"/>
              </a:lnSpc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4. Плановое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(желаемое) повышение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квалификации на курсах для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учителей.</a:t>
            </a:r>
            <a:endParaRPr lang="ru-RU" sz="1600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marL="539750">
              <a:lnSpc>
                <a:spcPct val="115000"/>
              </a:lnSpc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Arial" charset="0"/>
              </a:rPr>
              <a:t>5.Плановая аттестация на подтверждение высшей (первой) квалификационной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категории</a:t>
            </a:r>
            <a:endParaRPr lang="ru-RU" sz="1600" b="1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marL="539750">
              <a:lnSpc>
                <a:spcPct val="115000"/>
              </a:lnSpc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Arial" charset="0"/>
              </a:rPr>
              <a:t>6. </a:t>
            </a:r>
            <a:r>
              <a:rPr lang="ru-RU" b="1" dirty="0">
                <a:latin typeface="Times New Roman" pitchFamily="18" charset="0"/>
              </a:rPr>
              <a:t>Научные, научно-методические и учебно-методические публикации</a:t>
            </a:r>
          </a:p>
          <a:p>
            <a:pPr marL="539750">
              <a:lnSpc>
                <a:spcPct val="115000"/>
              </a:lnSpc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Arial" charset="0"/>
              </a:rPr>
              <a:t>7. Участие в  конкурсах профессионального мастерства, грантах</a:t>
            </a:r>
          </a:p>
          <a:p>
            <a:pPr marL="539750">
              <a:lnSpc>
                <a:spcPct val="115000"/>
              </a:lnSpc>
            </a:pPr>
            <a:r>
              <a:rPr lang="ru-RU" sz="1600" b="1" dirty="0">
                <a:latin typeface="Calibri" pitchFamily="34" charset="0"/>
                <a:ea typeface="Times New Roman" pitchFamily="18" charset="0"/>
                <a:cs typeface="Arial" charset="0"/>
              </a:rPr>
              <a:t>8.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Arial" charset="0"/>
              </a:rPr>
              <a:t>Инновационная деятельность учителя</a:t>
            </a:r>
          </a:p>
          <a:p>
            <a:pPr marL="539750">
              <a:lnSpc>
                <a:spcPct val="115000"/>
              </a:lnSpc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Arial" charset="0"/>
              </a:rPr>
              <a:t>9. </a:t>
            </a:r>
            <a:r>
              <a:rPr lang="ru-RU" b="1" dirty="0">
                <a:latin typeface="Times New Roman" pitchFamily="18" charset="0"/>
              </a:rPr>
              <a:t>Участие в проектно-исследовательской, опытно-экспериментальной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39750">
              <a:lnSpc>
                <a:spcPct val="11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10. Создание электронного портфолио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450" y="1700213"/>
          <a:ext cx="7115175" cy="27863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0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9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Направления работы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Действия и мероприятия, проведенные в процессе работы над темой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Сроки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Форма представления результата своей работы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Где, когда, кем заслушивается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Результаты проделанной работы. Отметка о выполнении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Профессиональная помощь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Выявление проблем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(рефлексия)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0373" name="Прямоугольник 4"/>
          <p:cNvSpPr>
            <a:spLocks noChangeArrowheads="1"/>
          </p:cNvSpPr>
          <p:nvPr/>
        </p:nvSpPr>
        <p:spPr bwMode="auto">
          <a:xfrm>
            <a:off x="2897188" y="1196975"/>
            <a:ext cx="283686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9750" indent="269875" algn="just">
              <a:lnSpc>
                <a:spcPct val="115000"/>
              </a:lnSpc>
            </a:pPr>
            <a:r>
              <a:rPr lang="ru-RU" sz="2000" b="1" i="1">
                <a:latin typeface="Times New Roman" pitchFamily="18" charset="0"/>
                <a:ea typeface="Times New Roman" pitchFamily="18" charset="0"/>
                <a:cs typeface="Arial" charset="0"/>
              </a:rPr>
              <a:t>Матрица ИОМ </a:t>
            </a:r>
            <a:endParaRPr lang="ru-RU" sz="20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6013" y="1041400"/>
          <a:ext cx="7488827" cy="53513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48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6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6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89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Направления работы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Действия и мероприятия, проведенные в процессе работы над темой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Arial"/>
                        </a:rPr>
                        <a:t>Сроки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Arial"/>
                        </a:rPr>
                        <a:t>Форма представления результата своей работы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Arial"/>
                        </a:rPr>
                        <a:t>Где, когда, кем заслушивается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Arial"/>
                        </a:rPr>
                        <a:t>Результаты проделанной работы. Отметка о выполнении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Arial"/>
                        </a:rPr>
                        <a:t>Профессиональная помощь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Arial"/>
                        </a:rPr>
                        <a:t>Выявление проблем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Arial"/>
                        </a:rPr>
                        <a:t>(рефлексия)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5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Профессиональное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2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Педагогическая аттестация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Изучение нормативных документов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Тестирование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Заявление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Карта результативности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Видеоурок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Авторская программа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Сайт учителя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Сентябрь - декабрь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Авторская программа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Открытый урок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Портфолио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Собственный сайт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Видеоурок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Комиссия при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Arial"/>
                        </a:rPr>
                        <a:t>МОиН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РТ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Приказ о присвоении высшей кв.категории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Творческая группа учителей -мастеров по экспертизе 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МО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Общепедагогическая профессиональная </a:t>
                      </a: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компетенции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1415" name="Прямоугольник 4"/>
          <p:cNvSpPr>
            <a:spLocks noChangeArrowheads="1"/>
          </p:cNvSpPr>
          <p:nvPr/>
        </p:nvSpPr>
        <p:spPr bwMode="auto">
          <a:xfrm>
            <a:off x="2051050" y="3333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algn="ctr">
              <a:lnSpc>
                <a:spcPct val="115000"/>
              </a:lnSpc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Индивидуальный образовательный </a:t>
            </a:r>
          </a:p>
          <a:p>
            <a:pPr marL="539750" algn="ctr">
              <a:lnSpc>
                <a:spcPct val="115000"/>
              </a:lnSpc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маршрут педагога</a:t>
            </a:r>
            <a:endParaRPr lang="ru-RU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296034"/>
              </p:ext>
            </p:extLst>
          </p:nvPr>
        </p:nvGraphicFramePr>
        <p:xfrm>
          <a:off x="1116013" y="1041400"/>
          <a:ext cx="7488827" cy="56128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48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6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6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89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Направления работы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Действия и мероприятия, проведенные в процессе работы над темой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Arial"/>
                        </a:rPr>
                        <a:t>Сроки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Arial"/>
                        </a:rPr>
                        <a:t>Форма представления результата своей работы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Arial"/>
                        </a:rPr>
                        <a:t>Где, когда, кем заслушивается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Результаты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Arial"/>
                        </a:rPr>
                        <a:t>Профессиональная помощь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Arial"/>
                        </a:rPr>
                        <a:t>Выявление проблем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Arial"/>
                        </a:rPr>
                        <a:t>(рефлексия)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5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Профессиональное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3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Участие в экспертных комиссиях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Проверка олимпиадных работ муниципального уровня по русскому языку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Октябрь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февраль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Проверка олимпиадных и конкурсных  работ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Отдел образования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Ново – Савиновского района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г. Казани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Экспертные заключения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Протоколы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Группа экспертов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Социально-психологическая компетенция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0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Arial Unicode MS"/>
                          <a:cs typeface="Arial"/>
                        </a:rPr>
                        <a:t>Участие в профессиональных, творческих   конкурсах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Учитель года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Сентябрь - февраль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Презентация опыта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Открытый урок Мастер - класс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Совещание при директоре,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Отдел образования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Ново – Савиновского района г. Казани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Победитель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Временная творческая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МО (приказ)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Информационно-коммуникативная компетенция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139" marR="35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448" name="Прямоугольник 4"/>
          <p:cNvSpPr>
            <a:spLocks noChangeArrowheads="1"/>
          </p:cNvSpPr>
          <p:nvPr/>
        </p:nvSpPr>
        <p:spPr bwMode="auto">
          <a:xfrm>
            <a:off x="2051050" y="3333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algn="ctr">
              <a:lnSpc>
                <a:spcPct val="115000"/>
              </a:lnSpc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Индивидуальный образовательный </a:t>
            </a:r>
          </a:p>
          <a:p>
            <a:pPr marL="539750" algn="ctr">
              <a:lnSpc>
                <a:spcPct val="115000"/>
              </a:lnSpc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маршрут педагога</a:t>
            </a:r>
            <a:endParaRPr lang="ru-RU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Прямоугольник 1"/>
          <p:cNvSpPr>
            <a:spLocks noChangeArrowheads="1"/>
          </p:cNvSpPr>
          <p:nvPr/>
        </p:nvSpPr>
        <p:spPr bwMode="auto">
          <a:xfrm>
            <a:off x="2630488" y="390525"/>
            <a:ext cx="3822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Методическое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1082675"/>
            <a:ext cx="8208963" cy="6061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9750">
              <a:lnSpc>
                <a:spcPct val="115000"/>
              </a:lnSpc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1. Новые формы, методы и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приѐмы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 обучения.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Внедрение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инновационных технологий</a:t>
            </a:r>
            <a:endParaRPr lang="ru-RU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marL="539750">
              <a:lnSpc>
                <a:spcPct val="115000"/>
              </a:lnSpc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2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Arial" charset="0"/>
              </a:rPr>
              <a:t>. Работа с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одаренными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Arial" charset="0"/>
              </a:rPr>
              <a:t>детьми (участие обучающихся во всех творческих конкурсах и олимпиадах разного уровня и НПК).</a:t>
            </a:r>
            <a:endParaRPr lang="ru-RU" sz="1600" b="1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marL="539750">
              <a:lnSpc>
                <a:spcPct val="115000"/>
              </a:lnSpc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3. Изучение опыта работы лучших учителей лицея, города, региона через Интернет, КПК, семинары.</a:t>
            </a:r>
            <a:endParaRPr lang="ru-RU" sz="1600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marL="539750">
              <a:lnSpc>
                <a:spcPct val="115000"/>
              </a:lnSpc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4. Посещение уроков коллег и участие в обмене опытом, участие в работе МО, рефлексия (самоанализ).</a:t>
            </a:r>
            <a:endParaRPr lang="ru-RU" sz="1600" dirty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marL="539750">
              <a:lnSpc>
                <a:spcPct val="115000"/>
              </a:lnSpc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5. Проведение открытых уроков, мастер – классов</a:t>
            </a:r>
          </a:p>
          <a:p>
            <a:pPr marL="539750"/>
            <a:r>
              <a:rPr 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6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Arial" charset="0"/>
              </a:rPr>
              <a:t>. Участие в деятельности профессиональных ассоциаций, постоянно      действующих семинарах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Просмотр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вебинаров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видеоуроков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9750">
              <a:lnSpc>
                <a:spcPct val="11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</a:rPr>
              <a:t>Выступления на научно-практических конференциях, педагогических чтениях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39750">
              <a:lnSpc>
                <a:spcPct val="11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Создание собственного УМК лучших разработок уроков, интересных приемов и находок на уроке, сценариев внеклассных мероприятий.</a:t>
            </a:r>
            <a:endParaRPr lang="ru-RU" sz="1600" dirty="0">
              <a:latin typeface="Calibri" pitchFamily="34" charset="0"/>
              <a:cs typeface="Times New Roman" pitchFamily="18" charset="0"/>
            </a:endParaRPr>
          </a:p>
          <a:p>
            <a:pPr marL="539750">
              <a:lnSpc>
                <a:spcPct val="11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 Разработка новых форм анализа, самоанализа уроков, оценивания знаний учащихся, технологической карты</a:t>
            </a:r>
            <a:endParaRPr lang="ru-RU" sz="1600" dirty="0">
              <a:latin typeface="Calibri" pitchFamily="34" charset="0"/>
              <a:cs typeface="Times New Roman" pitchFamily="18" charset="0"/>
            </a:endParaRPr>
          </a:p>
          <a:p>
            <a:pPr marL="539750">
              <a:lnSpc>
                <a:spcPct val="11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10.Выступление перед коллегами на МО, педсоветах, конференциях.</a:t>
            </a:r>
            <a:endParaRPr lang="ru-RU" sz="1600" dirty="0">
              <a:latin typeface="Calibri" pitchFamily="34" charset="0"/>
              <a:cs typeface="Times New Roman" pitchFamily="18" charset="0"/>
            </a:endParaRPr>
          </a:p>
          <a:p>
            <a:pPr marL="539750">
              <a:lnSpc>
                <a:spcPct val="115000"/>
              </a:lnSpc>
            </a:pPr>
            <a:endParaRPr lang="ru-RU" sz="16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03980"/>
              </p:ext>
            </p:extLst>
          </p:nvPr>
        </p:nvGraphicFramePr>
        <p:xfrm>
          <a:off x="611188" y="765175"/>
          <a:ext cx="7776864" cy="58025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88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Направления работы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Действия и мероприятия, проведенные в процессе работы над темой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Сроки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Форма представления результата своей работы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Где, когда, кем заслушивается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Результаты проделанной работы. Отметка 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выполнении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Профессиональная помощь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Выявление проблем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(рефлексия)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Методическое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 Unicode MS"/>
                          <a:cs typeface="Arial"/>
                        </a:rPr>
                        <a:t>Участие в деятельности профессиональных ассоциаций, постоянно действующих семинарах,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 Unicode MS"/>
                          <a:cs typeface="Arial"/>
                        </a:rPr>
                        <a:t>вебинарах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Выступление в рамках республиканского семинара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 раз в 3 мес. Участие на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вебинарах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по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изучению финансовой грамотности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Презентация опыта работы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На базе МБОУ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«ШКОЛА 113»,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для учителей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гуманитарного цикла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Статья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Программа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Сертификат/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диплом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МО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Рефлексивная компетенция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571837"/>
              </p:ext>
            </p:extLst>
          </p:nvPr>
        </p:nvGraphicFramePr>
        <p:xfrm>
          <a:off x="611188" y="765175"/>
          <a:ext cx="7776864" cy="55931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88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Направления работы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Действия и мероприятия, проведенные в процессе работы над темой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Сроки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Форма представления результата своей работы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Где, когда, кем заслушивается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Результаты проделанной работы. Отметка 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выполнении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Профессиональная помощь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Выявление проблем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(рефлексия)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Методическое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Работа с одаренными детьми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Подготовка детей к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олимпиадам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(Пишем ФИО детей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…)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Сентябрь - март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Победа детей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На базе МБОУ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«ШКОЛА 113», педсовет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Знание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детей, диплом победителя/ призера, стимулирующие баллы учителю, выход ребенка на сцену (Звездный час)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Наставники школы, интернет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ресурсы и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др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источники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Рефлексивная компетенция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516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Прямоугольник 1"/>
          <p:cNvSpPr>
            <a:spLocks noChangeArrowheads="1"/>
          </p:cNvSpPr>
          <p:nvPr/>
        </p:nvSpPr>
        <p:spPr bwMode="auto">
          <a:xfrm>
            <a:off x="971550" y="620713"/>
            <a:ext cx="7200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Информационно-компьютерные технологии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5474" name="Прямоугольник 3"/>
          <p:cNvSpPr>
            <a:spLocks noChangeArrowheads="1"/>
          </p:cNvSpPr>
          <p:nvPr/>
        </p:nvSpPr>
        <p:spPr bwMode="auto">
          <a:xfrm>
            <a:off x="827088" y="1341438"/>
            <a:ext cx="806608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Изучать информационно- компьютерные технологии  и  внедрять их в учебный  процесс.</a:t>
            </a:r>
            <a:endParaRPr lang="ru-RU" dirty="0">
              <a:latin typeface="Times New Roman" pitchFamily="18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Совершенствовать навыки работы  на  компьютере.</a:t>
            </a:r>
            <a:endParaRPr lang="ru-RU" dirty="0">
              <a:latin typeface="Times New Roman" pitchFamily="18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Создать персональный сайт и ежемесячно его пополнять.</a:t>
            </a:r>
            <a:endParaRPr lang="ru-RU" b="1" dirty="0">
              <a:latin typeface="Times New Roman" pitchFamily="18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Создать электронную почту для контакта с единомышленниками.</a:t>
            </a:r>
            <a:endParaRPr lang="ru-RU" dirty="0">
              <a:latin typeface="Times New Roman" pitchFamily="18" charset="0"/>
            </a:endParaRPr>
          </a:p>
          <a:p>
            <a:pPr marL="342900" indent="-342900" algn="just">
              <a:buFont typeface="Arial" charset="0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Освоение новых компьютерных программ и ТСО (мультимедийный проектор).</a:t>
            </a:r>
            <a:endParaRPr lang="ru-RU" dirty="0">
              <a:latin typeface="Times New Roman" pitchFamily="18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мультимедийных презентаций о работе в качестве учителя, классного руководителя,  руководителя МО.</a:t>
            </a:r>
            <a:endParaRPr lang="ru-RU" dirty="0">
              <a:latin typeface="Times New Roman" pitchFamily="18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Сбор и анализ в Интернете информации по педагогике и психологии.</a:t>
            </a:r>
            <a:endParaRPr lang="ru-RU" dirty="0">
              <a:latin typeface="Times New Roman" pitchFamily="18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Разработать комплект сценариев уроков с применением информационных технологий и формировать копилку методических материалов</a:t>
            </a:r>
            <a:endParaRPr lang="ru-RU" dirty="0">
              <a:latin typeface="Times New Roman" pitchFamily="18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Разработать пакет тестового материала в электронном виде.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250" y="836613"/>
            <a:ext cx="6913563" cy="18002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6000" dirty="0">
              <a:solidFill>
                <a:srgbClr val="C0504D">
                  <a:lumMod val="75000"/>
                </a:srgbClr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91138" name="Прямоугольник 4"/>
          <p:cNvSpPr>
            <a:spLocks noChangeArrowheads="1"/>
          </p:cNvSpPr>
          <p:nvPr/>
        </p:nvSpPr>
        <p:spPr bwMode="auto">
          <a:xfrm>
            <a:off x="3059113" y="765175"/>
            <a:ext cx="57435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"Учитель - это человек,</a:t>
            </a:r>
            <a:endParaRPr lang="ru-RU" sz="2800" b="1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r">
              <a:lnSpc>
                <a:spcPct val="115000"/>
              </a:lnSpc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который учится всю жизнь, </a:t>
            </a:r>
            <a:endParaRPr lang="ru-RU" sz="2800" b="1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r">
              <a:lnSpc>
                <a:spcPct val="115000"/>
              </a:lnSpc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только в этом случае он обретает право учить".</a:t>
            </a:r>
            <a:endParaRPr lang="ru-RU" sz="2800" b="1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r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В. М.Лизинский</a:t>
            </a:r>
            <a:endParaRPr lang="ru-RU" sz="2800" b="1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53937" b="10759"/>
          <a:stretch/>
        </p:blipFill>
        <p:spPr bwMode="auto">
          <a:xfrm>
            <a:off x="179512" y="31612"/>
            <a:ext cx="2717360" cy="11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846138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Постановка целей</a:t>
            </a:r>
            <a:b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   - Определение краткосрочных и долгосрочных целей обучения.</a:t>
            </a:r>
            <a:b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   - Учет потребностей учащихся и их интересов.</a:t>
            </a:r>
            <a:b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2. Планирование</a:t>
            </a:r>
            <a:b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   - Разработка учебного плана с учетом целей.</a:t>
            </a:r>
            <a:b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   - Проектирование курса с учетом инновационных методов.</a:t>
            </a:r>
            <a:b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ru-RU" b="1" dirty="0" smtClean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Использование технологий</a:t>
            </a:r>
            <a:b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   - Внедрение цифровых инструментов в учебный процесс.</a:t>
            </a:r>
            <a:b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   - Создание интерактивных и мультимедийных материалов.</a:t>
            </a:r>
            <a:b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5. </a:t>
            </a:r>
            <a:r>
              <a:rPr lang="ru-RU" b="1" dirty="0" smtClean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                      Индивидуализация </a:t>
            </a: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обучения</a:t>
            </a:r>
            <a:b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   - </a:t>
            </a:r>
            <a:r>
              <a:rPr lang="ru-RU" b="1" dirty="0" smtClean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                      Учет </a:t>
            </a: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различных стилей обучения.</a:t>
            </a:r>
            <a:b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   </a:t>
            </a:r>
            <a:r>
              <a:rPr lang="ru-RU" b="1" dirty="0" smtClean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-                      </a:t>
            </a: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>Предоставление задач разного уровня сложности.</a:t>
            </a:r>
            <a:b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76806"/>
            <a:ext cx="770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ЧТО МОЖНО ДОБАВИТЬ… или задавать учителю при собеседовании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6689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9144000" cy="5625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Обратная связь</a:t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  - Регулярное получение обратной связи от учеников.</a:t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  - Корректировка подходов на основе отзывов.</a:t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7. Мониторинг и оценка результатов</a:t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  - Проведение промежуточных и итоговых оценок.</a:t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  - Анализ достижений учащихся и внесение изменений в процесс обучения.</a:t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8. Сетевое взаимодействие</a:t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  - Сотрудничество с коллегами и другими образовательными учреждениями.</a:t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  - Обмен опытом и практиками.</a:t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9. Самоанализ</a:t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  - Регулярный анализ своей педагогической деятельности.</a:t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  - Определение сильных и слабых сторон.</a:t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ru-RU" sz="1600" b="1" dirty="0" smtClean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Развитие </a:t>
            </a: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личных качеств</a:t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   - </a:t>
            </a:r>
            <a:r>
              <a:rPr lang="ru-RU" sz="1600" b="1" dirty="0" smtClean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Повышение </a:t>
            </a: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эмоционального интеллекта.</a:t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   - </a:t>
            </a:r>
            <a:r>
              <a:rPr lang="ru-RU" sz="1600" b="1" dirty="0" smtClean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Развитие </a:t>
            </a: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лидерских качеств и коммуникативных навыков.</a:t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1A1A1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62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Прямоугольник 2"/>
          <p:cNvSpPr>
            <a:spLocks noChangeArrowheads="1"/>
          </p:cNvSpPr>
          <p:nvPr/>
        </p:nvSpPr>
        <p:spPr bwMode="auto">
          <a:xfrm>
            <a:off x="539750" y="260350"/>
            <a:ext cx="835342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algn="ctr">
              <a:lnSpc>
                <a:spcPct val="115000"/>
              </a:lnSpc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Формы самообразовательной деятельности </a:t>
            </a:r>
          </a:p>
          <a:p>
            <a:pPr marL="539750" algn="ctr">
              <a:lnSpc>
                <a:spcPct val="115000"/>
              </a:lnSpc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учителя по программе</a:t>
            </a:r>
            <a:endParaRPr lang="ru-RU" sz="240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9450" y="1057275"/>
            <a:ext cx="8064500" cy="5800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6135" indent="-28575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курсы повышения квалификации;</a:t>
            </a:r>
            <a:endParaRPr lang="ru-RU" dirty="0">
              <a:latin typeface="+mn-lt"/>
              <a:ea typeface="Times New Roman"/>
              <a:cs typeface="Arial"/>
            </a:endParaRPr>
          </a:p>
          <a:p>
            <a:pPr marL="826135" indent="-28575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методические практикумы в школах;</a:t>
            </a:r>
            <a:endParaRPr lang="ru-RU" dirty="0">
              <a:latin typeface="+mn-lt"/>
              <a:ea typeface="Times New Roman"/>
              <a:cs typeface="Arial"/>
            </a:endParaRPr>
          </a:p>
          <a:p>
            <a:pPr marL="826135" indent="-28575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обсуждение специальной педагогической и психологической литературы; </a:t>
            </a:r>
            <a:endParaRPr lang="ru-RU" dirty="0">
              <a:latin typeface="+mn-lt"/>
              <a:ea typeface="Times New Roman"/>
              <a:cs typeface="Arial"/>
            </a:endParaRPr>
          </a:p>
          <a:p>
            <a:pPr marL="826135" indent="-28575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подготовка к аттестации;</a:t>
            </a:r>
            <a:endParaRPr lang="ru-RU" dirty="0">
              <a:latin typeface="+mn-lt"/>
              <a:ea typeface="Times New Roman"/>
              <a:cs typeface="Arial"/>
            </a:endParaRPr>
          </a:p>
          <a:p>
            <a:pPr marL="826135" indent="-28575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 научно-практические конференции;</a:t>
            </a:r>
          </a:p>
          <a:p>
            <a:pPr marL="826135" indent="-28575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 мастер – классы, педагогическая студия, презентация, доклад,</a:t>
            </a:r>
          </a:p>
          <a:p>
            <a:pPr marL="540385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      тестирование</a:t>
            </a:r>
            <a:endParaRPr lang="ru-RU" dirty="0">
              <a:latin typeface="+mn-lt"/>
              <a:ea typeface="Times New Roman"/>
              <a:cs typeface="Arial"/>
            </a:endParaRPr>
          </a:p>
          <a:p>
            <a:pPr marL="826135" indent="-28575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обобщение своего  опыта работы и представление его в публикациях;</a:t>
            </a:r>
            <a:endParaRPr lang="ru-RU" dirty="0">
              <a:latin typeface="+mn-lt"/>
              <a:ea typeface="Times New Roman"/>
              <a:cs typeface="Arial"/>
            </a:endParaRPr>
          </a:p>
          <a:p>
            <a:pPr marL="826135" indent="-28575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освоение информационных технологий образования и воспитания;</a:t>
            </a:r>
            <a:endParaRPr lang="ru-RU" dirty="0">
              <a:latin typeface="+mn-lt"/>
              <a:ea typeface="Times New Roman"/>
              <a:cs typeface="Arial"/>
            </a:endParaRPr>
          </a:p>
          <a:p>
            <a:pPr marL="826135" indent="-28575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теоретические семинары по проблемам повышения качества образования и  личностно-профессионального развития учителя;</a:t>
            </a:r>
            <a:endParaRPr lang="ru-RU" dirty="0">
              <a:latin typeface="+mn-lt"/>
              <a:ea typeface="Times New Roman"/>
              <a:cs typeface="Arial"/>
            </a:endParaRPr>
          </a:p>
          <a:p>
            <a:pPr marL="826135" indent="-28575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/>
                <a:cs typeface="Arial"/>
              </a:rPr>
              <a:t>обсуждение проблем самообразования и повышения качества образования на заседаниях методического совета, методических объединений учителей, в проблемных группах;</a:t>
            </a:r>
            <a:endParaRPr lang="ru-RU" dirty="0">
              <a:latin typeface="+mn-lt"/>
              <a:ea typeface="Times New Roman"/>
              <a:cs typeface="Arial"/>
            </a:endParaRPr>
          </a:p>
          <a:p>
            <a:pPr marL="826135" indent="-28575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pc="-40" dirty="0">
                <a:latin typeface="+mn-lt"/>
                <a:ea typeface="Times New Roman"/>
                <a:cs typeface="Arial"/>
              </a:rPr>
              <a:t>  работа творческих мастерских учителей-исследователей;</a:t>
            </a:r>
            <a:endParaRPr lang="ru-RU" dirty="0">
              <a:latin typeface="+mn-lt"/>
              <a:ea typeface="Times New Roman"/>
              <a:cs typeface="Arial"/>
            </a:endParaRPr>
          </a:p>
          <a:p>
            <a:pPr marL="826135" indent="-285750" algn="just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pc="-40" dirty="0">
                <a:latin typeface="+mn-lt"/>
                <a:ea typeface="Times New Roman"/>
                <a:cs typeface="Arial"/>
              </a:rPr>
              <a:t>   проведение самоанализа деятельности учителя за год, рефлексия своего опыта.</a:t>
            </a:r>
            <a:endParaRPr lang="ru-RU" dirty="0">
              <a:latin typeface="+mn-lt"/>
              <a:ea typeface="Times New Roman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Прямоугольник 2"/>
          <p:cNvSpPr>
            <a:spLocks noChangeArrowheads="1"/>
          </p:cNvSpPr>
          <p:nvPr/>
        </p:nvSpPr>
        <p:spPr bwMode="auto">
          <a:xfrm>
            <a:off x="2682875" y="549275"/>
            <a:ext cx="41735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9750">
              <a:lnSpc>
                <a:spcPct val="115000"/>
              </a:lnSpc>
            </a:pP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40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2800" y="1038225"/>
            <a:ext cx="7561263" cy="52691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+mn-lt"/>
              </a:rPr>
              <a:t>Проектирование работы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+mn-lt"/>
              </a:rPr>
              <a:t>Систематизация </a:t>
            </a:r>
            <a:r>
              <a:rPr lang="ru-RU" sz="2000" dirty="0">
                <a:latin typeface="+mn-lt"/>
              </a:rPr>
              <a:t>деятельности педагога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Нацеленность на результат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Повышение компетентности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Анализ деятельности, рефлексия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Использование на практике задуманное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ea typeface="Times New Roman"/>
                <a:cs typeface="Arial"/>
              </a:rPr>
              <a:t>Повышение качества преподавания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ea typeface="Times New Roman"/>
                <a:cs typeface="Arial"/>
              </a:rPr>
              <a:t>Разработанные и изданные методические пособия, статьи, программы, сценарии и др.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ea typeface="Times New Roman"/>
                <a:cs typeface="Arial"/>
              </a:rPr>
              <a:t>Разработка дидактических материалов, тестов, наглядностей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ea typeface="Times New Roman"/>
                <a:cs typeface="Arial"/>
              </a:rPr>
              <a:t>Разработка новых форм, методов и приемов обучения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ea typeface="Times New Roman"/>
                <a:cs typeface="Arial"/>
              </a:rPr>
              <a:t>Доклады, выступления, мастер – классы и открытые уроки по собственным инновационным технологиям</a:t>
            </a:r>
            <a:endParaRPr lang="ru-RU" sz="2000" dirty="0">
              <a:latin typeface="Calibri"/>
              <a:ea typeface="Times New Roman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ea typeface="Times New Roman"/>
                <a:cs typeface="Arial"/>
              </a:rPr>
              <a:t>Проведение семинаров, конференций, обобщение опыта по исследуемой проблеме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</a:t>
            </a:r>
            <a:endParaRPr lang="ru-RU" dirty="0">
              <a:latin typeface="+mn-lt"/>
              <a:ea typeface="Times New Roman"/>
              <a:cs typeface="Arial"/>
            </a:endParaRPr>
          </a:p>
          <a:p>
            <a:pPr marL="54038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088" y="835025"/>
            <a:ext cx="7848600" cy="476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038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Формы представления результатов  педагогической деятельности учителя</a:t>
            </a:r>
            <a:endParaRPr lang="ru-RU" sz="24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54038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ea typeface="Times New Roman"/>
              <a:cs typeface="Arial"/>
            </a:endParaRPr>
          </a:p>
          <a:p>
            <a:pPr marL="826135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Серия учебных занятий</a:t>
            </a:r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826135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Методическая продукция</a:t>
            </a:r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826135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Портфолио</a:t>
            </a:r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826135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Творческий отчет </a:t>
            </a:r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826135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Мастер-класс</a:t>
            </a:r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826135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Творческая мастерская</a:t>
            </a:r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826135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Педагогический проект</a:t>
            </a:r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826135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Отчет о результатах (ходе) инновационной деятельности</a:t>
            </a:r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826135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Профессиональные конкурсы</a:t>
            </a:r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826135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Презентация  опыта работы по выявленной проблеме</a:t>
            </a:r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54038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 </a:t>
            </a:r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059429"/>
              </p:ext>
            </p:extLst>
          </p:nvPr>
        </p:nvGraphicFramePr>
        <p:xfrm>
          <a:off x="900113" y="620713"/>
          <a:ext cx="7776863" cy="5184576"/>
        </p:xfrm>
        <a:graphic>
          <a:graphicData uri="http://schemas.openxmlformats.org/drawingml/2006/table">
            <a:tbl>
              <a:tblPr/>
              <a:tblGrid>
                <a:gridCol w="348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7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0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0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48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0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0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0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32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0369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Рейтинг по МБОУ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«Школа 113»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Фамилия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Имя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Отчество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КПК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Эксперимент/инновация</a:t>
                      </a:r>
                      <a:endParaRPr lang="ru-RU" dirty="0"/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публикации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экспертиза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открытые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уроки и мероприятия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участие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на семинарах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участие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на конференциях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проф.конкурсы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Смотр кабинетов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балл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рейтинг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7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Громова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И.И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7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Батталова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З.А.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7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Абдикаева Г.М.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Рисунок 6" descr="http://shkilna-istoriy.at.ua/_fr/0/2990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s23.babysfera.ru/e/9/3/9/52170879.90265649.jpeg"/>
          <p:cNvPicPr/>
          <p:nvPr/>
        </p:nvPicPr>
        <p:blipFill>
          <a:blip r:embed="rId3">
            <a:extLst/>
          </a:blip>
          <a:srcRect t="3191" b="6383"/>
          <a:stretch>
            <a:fillRect/>
          </a:stretch>
        </p:blipFill>
        <p:spPr bwMode="auto">
          <a:xfrm>
            <a:off x="1142976" y="857232"/>
            <a:ext cx="7143800" cy="57864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Рисунок 6" descr="http://shkilna-istoriy.at.ua/_fr/0/2990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s23.babysfera.ru/e/9/3/9/52170879.90265649.jpeg"/>
          <p:cNvPicPr/>
          <p:nvPr/>
        </p:nvPicPr>
        <p:blipFill>
          <a:blip r:embed="rId3">
            <a:extLst/>
          </a:blip>
          <a:srcRect t="3191" b="6383"/>
          <a:stretch>
            <a:fillRect/>
          </a:stretch>
        </p:blipFill>
        <p:spPr bwMode="auto">
          <a:xfrm>
            <a:off x="1142976" y="857232"/>
            <a:ext cx="7143800" cy="57864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3168352" cy="288031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789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Рисунок 8" descr="http://tatianaivkova.ru/wp-content/uploads/2012/12/mechta.jpg"/>
          <p:cNvPicPr>
            <a:picLocks noChangeAspect="1" noChangeArrowheads="1"/>
          </p:cNvPicPr>
          <p:nvPr/>
        </p:nvPicPr>
        <p:blipFill>
          <a:blip r:embed="rId2"/>
          <a:srcRect t="3949"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xn--b1amnebsh.xn--90anbih0acf.xn--p1ai/files/images/03062014130311/1370514019_0079.1000x800_1.jpg"/>
          <p:cNvPicPr/>
          <p:nvPr/>
        </p:nvPicPr>
        <p:blipFill>
          <a:blip r:embed="rId3">
            <a:extLst/>
          </a:blip>
          <a:srcRect l="17500" r="23750"/>
          <a:stretch>
            <a:fillRect/>
          </a:stretch>
        </p:blipFill>
        <p:spPr bwMode="auto">
          <a:xfrm>
            <a:off x="0" y="1500174"/>
            <a:ext cx="3429024" cy="4643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5453" r="16682"/>
          <a:stretch/>
        </p:blipFill>
        <p:spPr bwMode="auto">
          <a:xfrm>
            <a:off x="6084168" y="908720"/>
            <a:ext cx="2880320" cy="32403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Рисунок 6" descr="http://www.kartinkijane.ru/large/201304/16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3" descr="C:\Users\Гульнара\Desktop\128865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57188"/>
            <a:ext cx="6429375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TextBox 8"/>
          <p:cNvSpPr txBox="1">
            <a:spLocks noChangeArrowheads="1"/>
          </p:cNvSpPr>
          <p:nvPr/>
        </p:nvSpPr>
        <p:spPr bwMode="auto">
          <a:xfrm>
            <a:off x="285750" y="285750"/>
            <a:ext cx="8429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Monotype Corsiva" pitchFamily="66" charset="0"/>
              </a:rPr>
              <a:t>Как жаль, что солнца                нам Вам не подарить…</a:t>
            </a:r>
          </a:p>
          <a:p>
            <a:r>
              <a:rPr lang="ru-RU" sz="2800" b="1">
                <a:solidFill>
                  <a:srgbClr val="000000"/>
                </a:solidFill>
                <a:latin typeface="Monotype Corsiva" pitchFamily="66" charset="0"/>
              </a:rPr>
              <a:t> Но лучик от                           него сейчас к Вам прикоснется.</a:t>
            </a: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40317"/>
            <a:ext cx="4608512" cy="367240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395538" y="5329238"/>
            <a:ext cx="5549900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a typeface="Times New Roman"/>
                <a:cs typeface="Arial"/>
              </a:rPr>
              <a:t>быть целеустремлённым и находить способность овладевать новыми современными электронными технологиями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7726362" cy="431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Arial"/>
              </a:rPr>
              <a:t>«Новый» учитель должен </a:t>
            </a:r>
            <a:r>
              <a:rPr lang="ru-RU" sz="1800" b="1" dirty="0" smtClean="0">
                <a:solidFill>
                  <a:srgbClr val="333333"/>
                </a:solidFill>
                <a:latin typeface="Times New Roman"/>
                <a:ea typeface="Times New Roman"/>
                <a:cs typeface="Arial"/>
              </a:rPr>
              <a:t>быть…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Овал 3"/>
          <p:cNvSpPr/>
          <p:nvPr/>
        </p:nvSpPr>
        <p:spPr>
          <a:xfrm rot="19325030">
            <a:off x="-44450" y="679450"/>
            <a:ext cx="2447925" cy="849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a typeface="Times New Roman"/>
                <a:cs typeface="Arial"/>
              </a:rPr>
              <a:t>с чувством юмора и лёгкой иронией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2611621">
            <a:off x="6535738" y="904875"/>
            <a:ext cx="2447925" cy="1443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a typeface="Times New Roman"/>
                <a:cs typeface="Arial"/>
              </a:rPr>
              <a:t>любить свою профессию и свой преподаваемый предмет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725171" y="967913"/>
            <a:ext cx="2016224" cy="493754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/>
        </p:spPr>
      </p:pic>
      <p:sp>
        <p:nvSpPr>
          <p:cNvPr id="92166" name="Прямоугольник 2"/>
          <p:cNvSpPr>
            <a:spLocks noChangeArrowheads="1"/>
          </p:cNvSpPr>
          <p:nvPr/>
        </p:nvSpPr>
        <p:spPr bwMode="auto">
          <a:xfrm>
            <a:off x="755650" y="981075"/>
            <a:ext cx="8064500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            </a:t>
            </a:r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универсально образованным</a:t>
            </a:r>
            <a:endParaRPr lang="ru-RU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>
              <a:lnSpc>
                <a:spcPct val="115000"/>
              </a:lnSpc>
            </a:pPr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информированным</a:t>
            </a:r>
          </a:p>
          <a:p>
            <a:pPr algn="just">
              <a:lnSpc>
                <a:spcPct val="115000"/>
              </a:lnSpc>
            </a:pPr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                  прогрессивным</a:t>
            </a:r>
          </a:p>
          <a:p>
            <a:pPr algn="just">
              <a:lnSpc>
                <a:spcPct val="115000"/>
              </a:lnSpc>
            </a:pPr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                        улыбчивым</a:t>
            </a:r>
          </a:p>
          <a:p>
            <a:pPr algn="just">
              <a:lnSpc>
                <a:spcPct val="115000"/>
              </a:lnSpc>
            </a:pPr>
            <a:r>
              <a:rPr lang="ru-RU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                  </a:t>
            </a:r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доброжелательным</a:t>
            </a:r>
          </a:p>
          <a:p>
            <a:pPr algn="just">
              <a:lnSpc>
                <a:spcPct val="115000"/>
              </a:lnSpc>
            </a:pPr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                            искренним</a:t>
            </a:r>
          </a:p>
          <a:p>
            <a:pPr algn="just">
              <a:lnSpc>
                <a:spcPct val="115000"/>
              </a:lnSpc>
            </a:pPr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                              гуманным</a:t>
            </a:r>
          </a:p>
          <a:p>
            <a:pPr algn="just">
              <a:lnSpc>
                <a:spcPct val="115000"/>
              </a:lnSpc>
            </a:pPr>
            <a:r>
              <a:rPr lang="ru-RU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                             </a:t>
            </a:r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тактичным</a:t>
            </a:r>
            <a:endParaRPr lang="ru-RU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>
              <a:lnSpc>
                <a:spcPct val="115000"/>
              </a:lnSpc>
            </a:pPr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        обладать деловыми </a:t>
            </a:r>
          </a:p>
          <a:p>
            <a:pPr algn="just">
              <a:lnSpc>
                <a:spcPct val="115000"/>
              </a:lnSpc>
            </a:pPr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и лидерскими качествами</a:t>
            </a:r>
            <a:endParaRPr lang="ru-RU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>
              <a:lnSpc>
                <a:spcPct val="115000"/>
              </a:lnSpc>
            </a:pPr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умениями разрешать  конфликты</a:t>
            </a:r>
          </a:p>
          <a:p>
            <a:pPr algn="just">
              <a:lnSpc>
                <a:spcPct val="115000"/>
              </a:lnSpc>
            </a:pPr>
            <a:r>
              <a:rPr lang="ru-RU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                                </a:t>
            </a:r>
          </a:p>
          <a:p>
            <a:pPr algn="just">
              <a:lnSpc>
                <a:spcPct val="115000"/>
              </a:lnSpc>
            </a:pPr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                        устанавливать партнёрские отношения</a:t>
            </a:r>
            <a:endParaRPr lang="ru-RU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>
              <a:lnSpc>
                <a:spcPct val="115000"/>
              </a:lnSpc>
            </a:pPr>
            <a:r>
              <a:rPr lang="ru-RU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; </a:t>
            </a:r>
          </a:p>
        </p:txBody>
      </p:sp>
      <p:sp>
        <p:nvSpPr>
          <p:cNvPr id="92167" name="Прямоугольник 6"/>
          <p:cNvSpPr>
            <a:spLocks noChangeArrowheads="1"/>
          </p:cNvSpPr>
          <p:nvPr/>
        </p:nvSpPr>
        <p:spPr bwMode="auto">
          <a:xfrm>
            <a:off x="5102225" y="1550988"/>
            <a:ext cx="20447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быть</a:t>
            </a:r>
          </a:p>
          <a:p>
            <a:pPr algn="just">
              <a:lnSpc>
                <a:spcPct val="115000"/>
              </a:lnSpc>
            </a:pPr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профессионалом </a:t>
            </a:r>
          </a:p>
          <a:p>
            <a:pPr algn="just">
              <a:lnSpc>
                <a:spcPct val="115000"/>
              </a:lnSpc>
            </a:pPr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своего дела </a:t>
            </a:r>
          </a:p>
        </p:txBody>
      </p:sp>
      <p:sp>
        <p:nvSpPr>
          <p:cNvPr id="92168" name="Прямоугольник 7"/>
          <p:cNvSpPr>
            <a:spLocks noChangeArrowheads="1"/>
          </p:cNvSpPr>
          <p:nvPr/>
        </p:nvSpPr>
        <p:spPr bwMode="auto">
          <a:xfrm>
            <a:off x="5219700" y="2636838"/>
            <a:ext cx="3384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уметь перерабатывать массу информации и находить всё самое интересное </a:t>
            </a:r>
            <a:endParaRPr lang="ru-RU" b="1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2169" name="Прямоугольник 8"/>
          <p:cNvSpPr>
            <a:spLocks noChangeArrowheads="1"/>
          </p:cNvSpPr>
          <p:nvPr/>
        </p:nvSpPr>
        <p:spPr bwMode="auto">
          <a:xfrm>
            <a:off x="5022850" y="3733800"/>
            <a:ext cx="4313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постоянно заниматься </a:t>
            </a:r>
          </a:p>
          <a:p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самообразованием, самокритичностью 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92170" name="Прямоугольник 10"/>
          <p:cNvSpPr>
            <a:spLocks noChangeArrowheads="1"/>
          </p:cNvSpPr>
          <p:nvPr/>
        </p:nvSpPr>
        <p:spPr bwMode="auto">
          <a:xfrm>
            <a:off x="5170488" y="1131888"/>
            <a:ext cx="1928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эрудированным</a:t>
            </a:r>
            <a:endParaRPr lang="ru-RU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53937" b="10759"/>
          <a:stretch/>
        </p:blipFill>
        <p:spPr bwMode="auto">
          <a:xfrm>
            <a:off x="-81547" y="5751938"/>
            <a:ext cx="2717360" cy="11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Рисунок 4" descr="http://images.forwallpaper.com/files/thumbs/preview/38/385413__heavenly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gpclub.ru/upkeep/uploads/2015/01/fizik.jpg"/>
          <p:cNvPicPr/>
          <p:nvPr/>
        </p:nvPicPr>
        <p:blipFill>
          <a:blip r:embed="rId3">
            <a:extLst/>
          </a:blip>
          <a:srcRect l="14109" r="6683" b="3743"/>
          <a:stretch>
            <a:fillRect/>
          </a:stretch>
        </p:blipFill>
        <p:spPr bwMode="auto">
          <a:xfrm>
            <a:off x="0" y="0"/>
            <a:ext cx="3214710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5716" name="TextBox 6"/>
          <p:cNvSpPr txBox="1">
            <a:spLocks noChangeArrowheads="1"/>
          </p:cNvSpPr>
          <p:nvPr/>
        </p:nvSpPr>
        <p:spPr bwMode="auto">
          <a:xfrm>
            <a:off x="3143250" y="214313"/>
            <a:ext cx="5586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FFFF"/>
                </a:solidFill>
                <a:latin typeface="Monotype Corsiva" pitchFamily="66" charset="0"/>
              </a:rPr>
              <a:t>Сквозь тернии к звездам…</a:t>
            </a: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78963"/>
            <a:ext cx="6840759" cy="410445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Рисунок 6" descr="http://www.2myapidekor.com/wp-content/uploads/2015/05/shutterstock_111815012-1024x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4" descr="C:\Users\Гульнара\Desktop\39680-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484688"/>
            <a:ext cx="4000500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TextBox 7"/>
          <p:cNvSpPr txBox="1">
            <a:spLocks noChangeArrowheads="1"/>
          </p:cNvSpPr>
          <p:nvPr/>
        </p:nvSpPr>
        <p:spPr bwMode="auto">
          <a:xfrm>
            <a:off x="0" y="714375"/>
            <a:ext cx="59245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FF00"/>
                </a:solidFill>
                <a:latin typeface="Monotype Corsiva" pitchFamily="66" charset="0"/>
              </a:rPr>
              <a:t>Желаем покорить мир!!!</a:t>
            </a: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412776"/>
            <a:ext cx="5688632" cy="34563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348" y="1014192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  <a:cs typeface="Rubik" panose="00000800000000000000" pitchFamily="2" charset="-79"/>
              </a:rPr>
              <a:t>КНИГИ </a:t>
            </a:r>
          </a:p>
          <a:p>
            <a:pPr>
              <a:lnSpc>
                <a:spcPts val="3000"/>
              </a:lnSpc>
            </a:pP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  <a:cs typeface="Rubik" panose="00000800000000000000" pitchFamily="2" charset="-79"/>
              </a:rPr>
              <a:t>ДЛЯ ЛИДЕРА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07802" y="1792921"/>
            <a:ext cx="9144000" cy="716329"/>
            <a:chOff x="423131" y="1247560"/>
            <a:chExt cx="12192000" cy="95510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23131" y="1247560"/>
              <a:ext cx="12192000" cy="824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125"/>
                </a:lnSpc>
              </a:pPr>
              <a:r>
                <a: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Roboto" panose="02000000000000000000" pitchFamily="2" charset="0"/>
                  <a:cs typeface="Rubik" panose="00000800000000000000" pitchFamily="2" charset="-79"/>
                </a:rPr>
                <a:t>«Командовать или подчиняться»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3131" y="1864110"/>
              <a:ext cx="1757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МИХАИЛ ЛИТВАК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07802" y="2344639"/>
            <a:ext cx="9144000" cy="696939"/>
            <a:chOff x="410403" y="1701637"/>
            <a:chExt cx="12192000" cy="9292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10403" y="1701637"/>
              <a:ext cx="12192000" cy="824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125"/>
                </a:lnSpc>
              </a:pPr>
              <a:r>
                <a: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Roboto" panose="02000000000000000000" pitchFamily="2" charset="0"/>
                  <a:cs typeface="Rubik" panose="00000800000000000000" pitchFamily="2" charset="-79"/>
                </a:rPr>
                <a:t>«45 татуировок менеджера»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0403" y="2292334"/>
              <a:ext cx="194113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МАКСИМ БАТЫРЕВ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07802" y="3170660"/>
            <a:ext cx="9144000" cy="631728"/>
            <a:chOff x="410403" y="2917960"/>
            <a:chExt cx="12192000" cy="84230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10403" y="2917960"/>
              <a:ext cx="12192000" cy="636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Roboto" panose="02000000000000000000" pitchFamily="2" charset="0"/>
                  <a:cs typeface="Rubik" panose="00000800000000000000" pitchFamily="2" charset="-79"/>
                </a:rPr>
                <a:t>«Искусство подбора персонала, </a:t>
              </a:r>
            </a:p>
            <a:p>
              <a:pPr>
                <a:lnSpc>
                  <a:spcPts val="1500"/>
                </a:lnSpc>
              </a:pPr>
              <a:r>
                <a: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Roboto" panose="02000000000000000000" pitchFamily="2" charset="0"/>
                  <a:cs typeface="Rubik" panose="00000800000000000000" pitchFamily="2" charset="-79"/>
                </a:rPr>
                <a:t>как оценить человека за час»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0403" y="3421709"/>
              <a:ext cx="231730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СВЕТЛАНА ИВАНОВНА 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07802" y="3900980"/>
            <a:ext cx="9144000" cy="658345"/>
            <a:chOff x="410403" y="3960805"/>
            <a:chExt cx="12192000" cy="87779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10403" y="3960805"/>
              <a:ext cx="12192000" cy="636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Roboto" panose="02000000000000000000" pitchFamily="2" charset="0"/>
                  <a:cs typeface="Rubik" panose="00000800000000000000" pitchFamily="2" charset="-79"/>
                </a:rPr>
                <a:t>«7 навыков </a:t>
              </a:r>
            </a:p>
            <a:p>
              <a:pPr>
                <a:lnSpc>
                  <a:spcPts val="1500"/>
                </a:lnSpc>
              </a:pPr>
              <a:r>
                <a: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Roboto" panose="02000000000000000000" pitchFamily="2" charset="0"/>
                  <a:cs typeface="Rubik" panose="00000800000000000000" pitchFamily="2" charset="-79"/>
                </a:rPr>
                <a:t>высокоэффективных людей»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3131" y="4500044"/>
              <a:ext cx="157350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СТИВЕН КОВИ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7802" y="4594738"/>
            <a:ext cx="9144000" cy="500952"/>
            <a:chOff x="423131" y="4807821"/>
            <a:chExt cx="12192000" cy="66793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3131" y="4807821"/>
              <a:ext cx="12192000" cy="447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75"/>
                </a:lnSpc>
              </a:pPr>
              <a:r>
                <a: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Roboto" panose="02000000000000000000" pitchFamily="2" charset="0"/>
                  <a:cs typeface="Rubik" panose="00000800000000000000" pitchFamily="2" charset="-79"/>
                </a:rPr>
                <a:t>«Смерть от совещаний»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5859" y="5137202"/>
              <a:ext cx="20287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ПЕТРИК ЛЕНСИОНИ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07802" y="5131094"/>
            <a:ext cx="9144000" cy="511553"/>
            <a:chOff x="435859" y="5755611"/>
            <a:chExt cx="12192000" cy="68207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35859" y="5755611"/>
              <a:ext cx="12192000" cy="447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75"/>
                </a:lnSpc>
              </a:pPr>
              <a:r>
                <a: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Roboto" panose="02000000000000000000" pitchFamily="2" charset="0"/>
                  <a:cs typeface="Rubik" panose="00000800000000000000" pitchFamily="2" charset="-79"/>
                </a:rPr>
                <a:t>«Цель. Процесс непрерывного улучшения»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5859" y="6099127"/>
              <a:ext cx="221257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ЭЛИЯХУ М. ГОЛДРАТТ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20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" y="0"/>
            <a:ext cx="9145016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29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5dreal.com/wp-content/uploads/2014/06/10177227_1447252475521228_8612735893792021048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617" name="TextBox 5"/>
          <p:cNvSpPr txBox="1">
            <a:spLocks noChangeArrowheads="1"/>
          </p:cNvSpPr>
          <p:nvPr/>
        </p:nvSpPr>
        <p:spPr bwMode="auto">
          <a:xfrm>
            <a:off x="323528" y="1268760"/>
            <a:ext cx="79930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Желаем Вам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1733" y="3284984"/>
            <a:ext cx="775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Успеха, 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радости и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процветания!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12344"/>
            <a:ext cx="360040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95"/>
              </a:spcAft>
            </a:pPr>
            <a:r>
              <a:rPr lang="ru-RU" sz="20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1.Сильные </a:t>
            </a:r>
            <a:r>
              <a:rPr lang="ru-RU" sz="2000" b="1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стороны учителя</a:t>
            </a:r>
            <a:endParaRPr lang="ru-RU" sz="2000" b="1" i="1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>
              <a:spcAft>
                <a:spcPts val="495"/>
              </a:spcAft>
            </a:pPr>
            <a:r>
              <a:rPr lang="ru-RU" sz="20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2.Слабые </a:t>
            </a:r>
            <a:r>
              <a:rPr lang="ru-RU" sz="2000" b="1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стороны </a:t>
            </a:r>
            <a:r>
              <a:rPr lang="ru-RU" sz="20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учителя</a:t>
            </a:r>
          </a:p>
          <a:p>
            <a:pPr>
              <a:spcAft>
                <a:spcPts val="495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3.Ключевые </a:t>
            </a:r>
            <a:r>
              <a:rPr lang="ru-RU" sz="20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риски учителя</a:t>
            </a: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4.Возможности учителя</a:t>
            </a:r>
            <a:endParaRPr lang="ru-RU" sz="2000" b="1" i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006411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Что </a:t>
            </a:r>
            <a:r>
              <a:rPr lang="ru-RU" sz="2000" b="1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учителя ожидают </a:t>
            </a:r>
            <a:r>
              <a:rPr lang="ru-RU" sz="20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от нас сейчас? </a:t>
            </a: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•Что они будут ожидать через _ лет? </a:t>
            </a: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•Какие у нас есть возможности от взаимоотношений? </a:t>
            </a:r>
            <a:endParaRPr lang="ru-RU" sz="2000" b="1" i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4226330"/>
            <a:ext cx="360040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Что будет, если </a:t>
            </a:r>
            <a:r>
              <a:rPr lang="ru-RU" sz="2000" b="1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будет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20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будет, если НЕ будет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Что не будет, если будет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Что не будет, если не будет</a:t>
            </a:r>
            <a:endParaRPr lang="ru-RU" sz="2000" b="1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3954" y="17008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1. </a:t>
            </a:r>
            <a:r>
              <a:rPr lang="ru-RU" sz="20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Что было сделано </a:t>
            </a:r>
            <a:r>
              <a:rPr lang="ru-RU" sz="2000" b="1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учителем хорошо</a:t>
            </a:r>
            <a:endParaRPr lang="ru-RU" sz="2000" b="1" i="1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2. Какие были </a:t>
            </a:r>
            <a:r>
              <a:rPr lang="ru-RU" sz="2000" b="1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ошибки</a:t>
            </a:r>
            <a:endParaRPr lang="ru-RU" sz="2000" b="1" i="1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ru-RU" sz="2000" b="1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Что </a:t>
            </a:r>
            <a:r>
              <a:rPr lang="ru-RU" sz="20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будем делать </a:t>
            </a:r>
            <a:r>
              <a:rPr lang="ru-RU" sz="2000" b="1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вместе иначе</a:t>
            </a:r>
            <a:endParaRPr lang="ru-RU" sz="2000" b="1" i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53937" b="10759"/>
          <a:stretch/>
        </p:blipFill>
        <p:spPr bwMode="auto">
          <a:xfrm>
            <a:off x="6948264" y="412344"/>
            <a:ext cx="1493224" cy="6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024" y="498907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Работа команды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300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54981"/>
            <a:ext cx="8352928" cy="5525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u="sng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Правила командной работы: </a:t>
            </a:r>
          </a:p>
          <a:p>
            <a:pPr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1. Каждый высказывается </a:t>
            </a:r>
          </a:p>
          <a:p>
            <a:pPr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2. Один диалог </a:t>
            </a:r>
          </a:p>
          <a:p>
            <a:pPr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3. Остаемся в рамках темы </a:t>
            </a:r>
          </a:p>
          <a:p>
            <a:pPr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4. 4Д -Достаточно, Давайте Двигаться Дальше </a:t>
            </a:r>
          </a:p>
          <a:p>
            <a:pPr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5. Воспитанность </a:t>
            </a:r>
          </a:p>
          <a:p>
            <a:pPr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6. Не кто виноват, а что виновато. </a:t>
            </a:r>
          </a:p>
          <a:p>
            <a:pPr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7. Перезагрузка </a:t>
            </a:r>
          </a:p>
          <a:p>
            <a:pPr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8. Ваша роль -наша роль. </a:t>
            </a:r>
          </a:p>
          <a:p>
            <a:pPr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9. Начинаем и заканчиваем вовремя</a:t>
            </a:r>
          </a:p>
          <a:p>
            <a:pPr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10. Ведем протокол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11. Каждый реагирует на отклонение от правил</a:t>
            </a:r>
            <a:endParaRPr lang="ru-RU" sz="29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53937" b="10759"/>
          <a:stretch/>
        </p:blipFill>
        <p:spPr bwMode="auto">
          <a:xfrm>
            <a:off x="7380312" y="138501"/>
            <a:ext cx="1493224" cy="6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Прямоугольник 2"/>
          <p:cNvSpPr>
            <a:spLocks noChangeArrowheads="1"/>
          </p:cNvSpPr>
          <p:nvPr/>
        </p:nvSpPr>
        <p:spPr bwMode="auto">
          <a:xfrm>
            <a:off x="755650" y="476250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Диагностические материалы:</a:t>
            </a:r>
            <a:endParaRPr lang="ru-RU" sz="2800" b="1">
              <a:latin typeface="Times New Roman" pitchFamily="18" charset="0"/>
              <a:ea typeface="Calibri" pitchFamily="34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1828800"/>
            <a:ext cx="8137525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Calibri" pitchFamily="34" charset="0"/>
              </a:rPr>
              <a:t>«Оценка уровня инновационного потенциала педагогического коллектива» (по Фиалкиной Т.В.)</a:t>
            </a:r>
          </a:p>
          <a:p>
            <a:pPr marL="342900" indent="-342900" algn="just">
              <a:buFont typeface="Arial" charset="0"/>
              <a:buChar char="•"/>
            </a:pPr>
            <a:endParaRPr lang="ru-RU" sz="2400">
              <a:latin typeface="Times New Roman" pitchFamily="18" charset="0"/>
              <a:cs typeface="Calibri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Calibri" pitchFamily="34" charset="0"/>
              </a:rPr>
              <a:t> «Диагностика личностной готовности к творческой профессиональной деятельности» (по А. Кочетовой)</a:t>
            </a:r>
          </a:p>
          <a:p>
            <a:pPr marL="342900" indent="-342900" algn="just">
              <a:buFont typeface="Arial" charset="0"/>
              <a:buChar char="•"/>
            </a:pPr>
            <a:endParaRPr lang="ru-RU" sz="2400">
              <a:latin typeface="Times New Roman" pitchFamily="18" charset="0"/>
              <a:cs typeface="Calibri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Calibri" pitchFamily="34" charset="0"/>
              </a:rPr>
              <a:t>«Диагностика проблем и достижений педагога и образовательного учреждения» (по А. Кочетовой),</a:t>
            </a:r>
          </a:p>
          <a:p>
            <a:pPr marL="342900" indent="-342900" algn="just">
              <a:buFont typeface="Arial" charset="0"/>
              <a:buChar char="•"/>
            </a:pPr>
            <a:endParaRPr lang="ru-RU" sz="2400">
              <a:latin typeface="Times New Roman" pitchFamily="18" charset="0"/>
              <a:cs typeface="Calibri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Calibri" pitchFamily="34" charset="0"/>
              </a:rPr>
              <a:t> «Диагностика эмоционального выгорания педагога»</a:t>
            </a:r>
          </a:p>
          <a:p>
            <a:pPr marL="342900" indent="-342900" algn="just"/>
            <a:r>
              <a:rPr lang="ru-RU" sz="2400">
                <a:latin typeface="Times New Roman" pitchFamily="18" charset="0"/>
                <a:cs typeface="Calibri" pitchFamily="34" charset="0"/>
              </a:rPr>
              <a:t>    (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Н.В Лазарева)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53937" b="10759"/>
          <a:stretch/>
        </p:blipFill>
        <p:spPr bwMode="auto">
          <a:xfrm>
            <a:off x="7190149" y="392565"/>
            <a:ext cx="1493224" cy="6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Прямоугольник 2"/>
          <p:cNvSpPr>
            <a:spLocks noChangeArrowheads="1"/>
          </p:cNvSpPr>
          <p:nvPr/>
        </p:nvSpPr>
        <p:spPr bwMode="auto">
          <a:xfrm>
            <a:off x="755650" y="476250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endParaRPr lang="ru-RU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4210" name="Прямоугольник 1"/>
          <p:cNvSpPr>
            <a:spLocks noChangeArrowheads="1"/>
          </p:cNvSpPr>
          <p:nvPr/>
        </p:nvSpPr>
        <p:spPr bwMode="auto">
          <a:xfrm>
            <a:off x="971550" y="660400"/>
            <a:ext cx="7129463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algn="ctr">
              <a:lnSpc>
                <a:spcPct val="115000"/>
              </a:lnSpc>
            </a:pPr>
            <a:r>
              <a:rPr lang="ru-RU" sz="2400" b="1">
                <a:latin typeface="Times New Roman" pitchFamily="18" charset="0"/>
                <a:ea typeface="Times New Roman" pitchFamily="18" charset="0"/>
                <a:cs typeface="Arial" charset="0"/>
              </a:rPr>
              <a:t>Индивидуальный образовательный </a:t>
            </a:r>
          </a:p>
          <a:p>
            <a:pPr marL="539750" algn="ctr">
              <a:lnSpc>
                <a:spcPct val="115000"/>
              </a:lnSpc>
            </a:pPr>
            <a:r>
              <a:rPr lang="ru-RU" sz="2400" b="1">
                <a:latin typeface="Times New Roman" pitchFamily="18" charset="0"/>
                <a:ea typeface="Times New Roman" pitchFamily="18" charset="0"/>
                <a:cs typeface="Arial" charset="0"/>
              </a:rPr>
              <a:t>маршрут педагога</a:t>
            </a:r>
            <a:endParaRPr 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4211" name="Прямоугольник 3"/>
          <p:cNvSpPr>
            <a:spLocks noChangeArrowheads="1"/>
          </p:cNvSpPr>
          <p:nvPr/>
        </p:nvSpPr>
        <p:spPr bwMode="auto">
          <a:xfrm>
            <a:off x="900114" y="2348880"/>
            <a:ext cx="770433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B3835"/>
                </a:solidFill>
                <a:latin typeface="Times New Roman" pitchFamily="18" charset="0"/>
              </a:rPr>
              <a:t>	</a:t>
            </a:r>
            <a:r>
              <a:rPr lang="ru-RU" sz="2400" dirty="0">
                <a:latin typeface="Times New Roman"/>
                <a:ea typeface="Times New Roman"/>
              </a:rPr>
              <a:t>Индивидуальный образовательный маршрут – это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целенаправленно проектируемая дифференцированная образовательная программа, обеспечивающую педагогу субъектную позицию  в выборе, разработке и реализации личной  программы  развития при  организации  условий  для  методического сопровождения  профессионального  становления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учителя. </a:t>
            </a: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Прямоугольник 2"/>
          <p:cNvSpPr>
            <a:spLocks noChangeArrowheads="1"/>
          </p:cNvSpPr>
          <p:nvPr/>
        </p:nvSpPr>
        <p:spPr bwMode="auto">
          <a:xfrm>
            <a:off x="755650" y="476250"/>
            <a:ext cx="79200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>
                <a:solidFill>
                  <a:srgbClr val="3B3835"/>
                </a:solidFill>
                <a:latin typeface="Times New Roman" pitchFamily="18" charset="0"/>
              </a:rPr>
              <a:t>Алгоритм разработки индивидуального образовательного маршрута педагога предусматривает: </a:t>
            </a:r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5234" name="Прямоугольник 1"/>
          <p:cNvSpPr>
            <a:spLocks noChangeArrowheads="1"/>
          </p:cNvSpPr>
          <p:nvPr/>
        </p:nvSpPr>
        <p:spPr bwMode="auto">
          <a:xfrm>
            <a:off x="684213" y="2136775"/>
            <a:ext cx="79914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3B3835"/>
                </a:solidFill>
                <a:latin typeface="Times New Roman" pitchFamily="18" charset="0"/>
              </a:rPr>
              <a:t>диагностику профессионального мастерства;</a:t>
            </a:r>
          </a:p>
          <a:p>
            <a:r>
              <a:rPr lang="ru-RU" sz="2400" dirty="0">
                <a:solidFill>
                  <a:srgbClr val="3B3835"/>
                </a:solidFill>
                <a:latin typeface="Times New Roman" pitchFamily="18" charset="0"/>
              </a:rPr>
              <a:t>самоопределение педагога;</a:t>
            </a:r>
          </a:p>
          <a:p>
            <a:endParaRPr lang="ru-RU" sz="2400" dirty="0">
              <a:solidFill>
                <a:srgbClr val="3B3835"/>
              </a:solidFill>
              <a:latin typeface="Times New Roman" pitchFamily="18" charset="0"/>
            </a:endParaRPr>
          </a:p>
          <a:p>
            <a:r>
              <a:rPr lang="ru-RU" sz="2400" dirty="0">
                <a:solidFill>
                  <a:srgbClr val="3B3835"/>
                </a:solidFill>
                <a:latin typeface="Times New Roman" pitchFamily="18" charset="0"/>
              </a:rPr>
              <a:t>составление на основе полученных результатов индивидуального образовательного маршрута; </a:t>
            </a:r>
          </a:p>
          <a:p>
            <a:r>
              <a:rPr lang="ru-RU" sz="2400" dirty="0">
                <a:solidFill>
                  <a:srgbClr val="3B3835"/>
                </a:solidFill>
                <a:latin typeface="Times New Roman" pitchFamily="18" charset="0"/>
              </a:rPr>
              <a:t>реализацию маршрута;</a:t>
            </a:r>
          </a:p>
          <a:p>
            <a:endParaRPr lang="ru-RU" sz="2400" dirty="0">
              <a:solidFill>
                <a:srgbClr val="3B3835"/>
              </a:solidFill>
              <a:latin typeface="Times New Roman" pitchFamily="18" charset="0"/>
            </a:endParaRPr>
          </a:p>
          <a:p>
            <a:r>
              <a:rPr lang="ru-RU" sz="2400" dirty="0">
                <a:solidFill>
                  <a:srgbClr val="3B3835"/>
                </a:solidFill>
                <a:latin typeface="Times New Roman" pitchFamily="18" charset="0"/>
              </a:rPr>
              <a:t>рефлексивный анализ эффективности индивидуального образовательного маршрута.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9792" y="573325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Рассмотрение программы, ГДЕ?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Прямоугольник 3"/>
          <p:cNvSpPr>
            <a:spLocks noChangeArrowheads="1"/>
          </p:cNvSpPr>
          <p:nvPr/>
        </p:nvSpPr>
        <p:spPr bwMode="auto">
          <a:xfrm>
            <a:off x="900113" y="476250"/>
            <a:ext cx="70564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 индивидуального маршрута</a:t>
            </a: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  <a:p>
            <a:pPr marL="539750"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профессионального развития   педагога</a:t>
            </a: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450" y="1630363"/>
            <a:ext cx="7272338" cy="4878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038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Титульный лист</a:t>
            </a:r>
            <a:endParaRPr lang="ru-RU" sz="20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54038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Название  ОО</a:t>
            </a:r>
            <a:endParaRPr lang="ru-RU" sz="20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54038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ИОМП</a:t>
            </a:r>
            <a:endParaRPr lang="ru-RU" sz="20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54038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Ф.И.О. педагога:  </a:t>
            </a:r>
            <a:endParaRPr lang="ru-RU" sz="20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54038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Город , год  создания</a:t>
            </a:r>
            <a:endParaRPr lang="ru-RU" sz="20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54038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Информационная справка об авторе ИОМ</a:t>
            </a:r>
            <a:endParaRPr lang="ru-RU" sz="20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54038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Ф.И.О.</a:t>
            </a:r>
            <a:endParaRPr lang="ru-RU" sz="20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54038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Занимаемая должность:</a:t>
            </a:r>
            <a:endParaRPr lang="ru-RU" sz="20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54038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Образование:</a:t>
            </a:r>
            <a:endParaRPr lang="ru-RU" sz="20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pPr marL="54038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+mn-lt"/>
                <a:ea typeface="Times New Roman"/>
                <a:cs typeface="Arial"/>
              </a:rPr>
              <a:t>Дата прохождения аттестации: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        Квалификационная категория: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        Дата прохождения курсов повышения квалификации: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         Педагогический стаж:                                    </a:t>
            </a:r>
          </a:p>
          <a:p>
            <a:pPr marL="54038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1670</Words>
  <Application>Microsoft Office PowerPoint</Application>
  <PresentationFormat>Экран (4:3)</PresentationFormat>
  <Paragraphs>395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34</vt:i4>
      </vt:variant>
    </vt:vector>
  </HeadingPairs>
  <TitlesOfParts>
    <vt:vector size="50" baseType="lpstr">
      <vt:lpstr>Arial</vt:lpstr>
      <vt:lpstr>Arial Black</vt:lpstr>
      <vt:lpstr>Arial Unicode MS</vt:lpstr>
      <vt:lpstr>Calibri</vt:lpstr>
      <vt:lpstr>Georgia</vt:lpstr>
      <vt:lpstr>Monotype Corsiva</vt:lpstr>
      <vt:lpstr>Roboto</vt:lpstr>
      <vt:lpstr>Rubik</vt:lpstr>
      <vt:lpstr>Times New Roman</vt:lpstr>
      <vt:lpstr>Trebuchet MS</vt:lpstr>
      <vt:lpstr>Тема Office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Презентация PowerPoint</vt:lpstr>
      <vt:lpstr>Презентация PowerPoint</vt:lpstr>
      <vt:lpstr>«Новый» учитель должен быть…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Nikolaevskaya</cp:lastModifiedBy>
  <cp:revision>70</cp:revision>
  <cp:lastPrinted>2025-02-20T10:10:05Z</cp:lastPrinted>
  <dcterms:created xsi:type="dcterms:W3CDTF">2013-07-29T17:42:42Z</dcterms:created>
  <dcterms:modified xsi:type="dcterms:W3CDTF">2025-02-24T12:52:56Z</dcterms:modified>
</cp:coreProperties>
</file>